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58" r:id="rId5"/>
    <p:sldId id="259" r:id="rId6"/>
    <p:sldId id="260" r:id="rId7"/>
    <p:sldId id="261" r:id="rId8"/>
    <p:sldId id="262" r:id="rId9"/>
    <p:sldId id="264" r:id="rId10"/>
    <p:sldId id="26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86" d="100"/>
          <a:sy n="86" d="100"/>
        </p:scale>
        <p:origin x="7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9DEC96-D352-4E00-899B-D90633E9E3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4306F7-50EE-4F85-A802-C641B664FB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303671-37BA-4F22-8CF3-FB5512AFD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F4CE-AF06-4CC5-9212-A8A7525C257F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7B51B6-6A1E-4C0A-B9F4-A1B17F931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7679C5-DE00-403E-8FBB-89B1C6DDA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4AE5-6B83-4BB5-9693-59048D60F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623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E0773-8553-4CB9-8B73-86AF6D3B8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83C383-6F6E-41B9-B3C3-9D87FD1689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776795-34F7-4225-9913-27D4C4FCA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F4CE-AF06-4CC5-9212-A8A7525C257F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FBE629-FA74-4902-9E48-C018C9CBC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E35CE-8B72-458D-AFCF-BFC33415C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4AE5-6B83-4BB5-9693-59048D60F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297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E489B28-5D03-49A3-BB1B-D34D16D39B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36DF01-6C11-438A-BE18-792F483DA1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B1B650-B504-430A-A815-254CE66C8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F4CE-AF06-4CC5-9212-A8A7525C257F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591966-3033-4E0F-B42E-57C028843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DC78BD-A2FC-44B9-BD56-3EBA69301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4AE5-6B83-4BB5-9693-59048D60F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98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BAE44-CED5-4740-AE98-53E38081A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F5AA8B-98AD-4A04-926E-BB47972AD9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B425C2-2874-459D-A313-152E81E4C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F4CE-AF06-4CC5-9212-A8A7525C257F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BE054C-F7E2-4749-8B16-D3DCA9B78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BE4924-5D83-49F2-827C-CB8BBF992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4AE5-6B83-4BB5-9693-59048D60F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783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277E4-EEE0-4A4A-9025-D959E6DF50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616B7F-FBA9-42BA-BDD9-15A8673D0D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15056F-C913-4806-8974-C812CE5C7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F4CE-AF06-4CC5-9212-A8A7525C257F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D9F40D-078F-4620-990E-EFA14E385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81B7D1-DA61-47C6-B0CE-019DF6DA7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4AE5-6B83-4BB5-9693-59048D60F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940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A2B57B-D798-4BAE-A840-5EBF41298C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39E1C9-C926-46EA-AA41-358FDB0F06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DF063F-AD75-4CB6-A5AC-A3742CC4A1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77F06F-7EE8-49E5-8EFC-3C9996167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F4CE-AF06-4CC5-9212-A8A7525C257F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E20C3E-932F-4F8C-BD44-B1F96DC8E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E56E3-7E86-412D-91F0-707F771D8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4AE5-6B83-4BB5-9693-59048D60F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781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2E6D8-1CA3-4251-A200-60F96199D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5FEA1A-8F54-4CD3-9137-420863665E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4D07E2-F00C-4BB1-9329-A96C518E0F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72827E6-6225-4C44-B34D-F9DD42B67A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274029A-E76F-4165-9671-EE9146FE58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BB42635-BF5C-43C4-AF18-A87575D65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F4CE-AF06-4CC5-9212-A8A7525C257F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3907D6-4022-4E91-96C0-DA906A123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F0645D-6EEB-4B3D-AF3E-1BE4EE769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4AE5-6B83-4BB5-9693-59048D60F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258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98D20-5FE7-40FA-AB08-DFBE1B80D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1A0687F-821C-4D6A-BA03-6AE98FE3F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F4CE-AF06-4CC5-9212-A8A7525C257F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B83C8E-14AA-417B-BDBE-C04265452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434FB3-FC36-4CD2-AE81-E340FBE8F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4AE5-6B83-4BB5-9693-59048D60F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534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B46E9D-11C6-459E-9C7E-5CB2EA19B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F4CE-AF06-4CC5-9212-A8A7525C257F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DE5C53A-0AA2-474A-A067-596EAC6F3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3F1C69-F0A4-47EB-BB5C-6CF5781E0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4AE5-6B83-4BB5-9693-59048D60F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664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DCC0B-C4EE-4C55-97DC-ADC0B1A157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74EA2F-5B88-4EA3-81E1-6D67458B58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3ED34C-7266-41E1-81DF-E2B49B6D16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52CA0E-674F-427C-96AD-66B5F1B9A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F4CE-AF06-4CC5-9212-A8A7525C257F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8C9C70-E2B1-4AEF-851D-DC72933FA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A2EEE4-E65A-4653-9A54-A900BD2CF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4AE5-6B83-4BB5-9693-59048D60F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800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24C2FC-814E-4B65-A376-AAA670425A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68670C-E661-42B1-9E20-EEF4690080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2B60A8-596E-469C-B35B-0090020C7A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0C4F76-500C-4BF7-84E6-D5B47D71B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F4CE-AF06-4CC5-9212-A8A7525C257F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432F33-E73C-42EE-B63E-49502600F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8270EF-2F52-4CB5-9247-0D935B119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4AE5-6B83-4BB5-9693-59048D60F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260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4F4E6C-F4DC-4737-94FF-8A4F8765A2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4FDE4C-8294-4094-A808-1ACDF485BE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52D092-348D-4A4D-86C7-AB4C169D4C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7F4CE-AF06-4CC5-9212-A8A7525C257F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0180AE-7319-4370-BD4A-F6B78F829D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8AEAD1-67F9-4868-9DF4-5F49DD9406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044AE5-6B83-4BB5-9693-59048D60F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913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C1DD1-4F21-4DD4-A634-73BC9C7069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1877315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Sosialisasi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Fast Track Program 3+2 Bachelor to Master Degree 2021</a:t>
            </a:r>
            <a:b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antara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Universitas Pendidikan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Ganesha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dan</a:t>
            </a:r>
            <a:b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Ming Chi University of Technology (MCUT) Taiwan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85385F-8C8F-4C38-886B-586A50B6E2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29000"/>
            <a:ext cx="9144000" cy="1957039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2060"/>
                </a:solidFill>
              </a:rPr>
              <a:t>Badan Kerjasama dan </a:t>
            </a:r>
            <a:r>
              <a:rPr lang="en-US" dirty="0" err="1">
                <a:solidFill>
                  <a:srgbClr val="002060"/>
                </a:solidFill>
              </a:rPr>
              <a:t>Kehumasan</a:t>
            </a:r>
            <a:endParaRPr lang="en-US" dirty="0">
              <a:solidFill>
                <a:srgbClr val="002060"/>
              </a:solidFill>
            </a:endParaRPr>
          </a:p>
          <a:p>
            <a:r>
              <a:rPr lang="en-US" i="1" dirty="0">
                <a:solidFill>
                  <a:srgbClr val="002060"/>
                </a:solidFill>
              </a:rPr>
              <a:t>(Agency of Cooperation and Public Relations)</a:t>
            </a:r>
          </a:p>
          <a:p>
            <a:r>
              <a:rPr lang="en-US" dirty="0">
                <a:solidFill>
                  <a:srgbClr val="002060"/>
                </a:solidFill>
              </a:rPr>
              <a:t>Universitas Pendidikan </a:t>
            </a:r>
            <a:r>
              <a:rPr lang="en-US" dirty="0" err="1">
                <a:solidFill>
                  <a:srgbClr val="002060"/>
                </a:solidFill>
              </a:rPr>
              <a:t>Ganesha</a:t>
            </a:r>
            <a:endParaRPr lang="en-US" dirty="0">
              <a:solidFill>
                <a:srgbClr val="002060"/>
              </a:solidFill>
            </a:endParaRPr>
          </a:p>
          <a:p>
            <a:r>
              <a:rPr lang="en-US" dirty="0" err="1">
                <a:solidFill>
                  <a:srgbClr val="002060"/>
                </a:solidFill>
              </a:rPr>
              <a:t>Maret</a:t>
            </a:r>
            <a:r>
              <a:rPr lang="en-US" dirty="0">
                <a:solidFill>
                  <a:srgbClr val="002060"/>
                </a:solidFill>
              </a:rPr>
              <a:t> 2021</a:t>
            </a:r>
          </a:p>
        </p:txBody>
      </p:sp>
    </p:spTree>
    <p:extLst>
      <p:ext uri="{BB962C8B-B14F-4D97-AF65-F5344CB8AC3E}">
        <p14:creationId xmlns:p14="http://schemas.microsoft.com/office/powerpoint/2010/main" val="9538192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04F832-3A6A-494F-88CB-B8916B6B0C6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</a:t>
            </a:r>
            <a:r>
              <a:rPr kumimoji="0" lang="id-ID" altLang="en-US" sz="4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adwal 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kumimoji="0" lang="id-ID" altLang="en-US" sz="4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eleksi Undiksha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75EA0BF-E9FB-4A36-BA12-CD6EF183BE0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140545"/>
              </p:ext>
            </p:extLst>
          </p:nvPr>
        </p:nvGraphicFramePr>
        <p:xfrm>
          <a:off x="838199" y="2029522"/>
          <a:ext cx="10515599" cy="39783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972249">
                  <a:extLst>
                    <a:ext uri="{9D8B030D-6E8A-4147-A177-3AD203B41FA5}">
                      <a16:colId xmlns:a16="http://schemas.microsoft.com/office/drawing/2014/main" val="1034352368"/>
                    </a:ext>
                  </a:extLst>
                </a:gridCol>
                <a:gridCol w="3543350">
                  <a:extLst>
                    <a:ext uri="{9D8B030D-6E8A-4147-A177-3AD203B41FA5}">
                      <a16:colId xmlns:a16="http://schemas.microsoft.com/office/drawing/2014/main" val="3603540007"/>
                    </a:ext>
                  </a:extLst>
                </a:gridCol>
              </a:tblGrid>
              <a:tr h="72688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1. </a:t>
                      </a:r>
                      <a:r>
                        <a:rPr lang="en-US" sz="2000" dirty="0" err="1">
                          <a:effectLst/>
                        </a:rPr>
                        <a:t>Sosialisasi</a:t>
                      </a:r>
                      <a:r>
                        <a:rPr lang="en-US" sz="2000" dirty="0">
                          <a:effectLst/>
                        </a:rPr>
                        <a:t> Program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2. </a:t>
                      </a:r>
                      <a:r>
                        <a:rPr lang="id-ID" sz="2000" dirty="0">
                          <a:effectLst/>
                        </a:rPr>
                        <a:t>Penerimaan Berkas lamaran mahasiswa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DaunPenh" panose="01010101010101010101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10 </a:t>
                      </a:r>
                      <a:r>
                        <a:rPr lang="en-US" sz="2000" dirty="0" err="1">
                          <a:effectLst/>
                        </a:rPr>
                        <a:t>Maret</a:t>
                      </a:r>
                      <a:r>
                        <a:rPr lang="en-US" sz="2000" dirty="0">
                          <a:effectLst/>
                        </a:rPr>
                        <a:t> 2021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dirty="0">
                          <a:effectLst/>
                        </a:rPr>
                        <a:t>1</a:t>
                      </a:r>
                      <a:r>
                        <a:rPr lang="en-US" sz="2000" dirty="0">
                          <a:effectLst/>
                        </a:rPr>
                        <a:t>1</a:t>
                      </a:r>
                      <a:r>
                        <a:rPr lang="id-ID" sz="2000" dirty="0">
                          <a:effectLst/>
                        </a:rPr>
                        <a:t>-</a:t>
                      </a:r>
                      <a:r>
                        <a:rPr lang="en-US" sz="2000" dirty="0">
                          <a:effectLst/>
                        </a:rPr>
                        <a:t>30</a:t>
                      </a:r>
                      <a:r>
                        <a:rPr lang="id-ID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Maret</a:t>
                      </a:r>
                      <a:r>
                        <a:rPr lang="id-ID" sz="2000" dirty="0">
                          <a:effectLst/>
                        </a:rPr>
                        <a:t> 202</a:t>
                      </a:r>
                      <a:r>
                        <a:rPr lang="en-US" sz="2000" dirty="0">
                          <a:effectLst/>
                        </a:rPr>
                        <a:t>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DaunPenh" panose="01010101010101010101" pitchFamily="2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02204137"/>
                  </a:ext>
                </a:extLst>
              </a:tr>
              <a:tr h="36014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3. </a:t>
                      </a:r>
                      <a:r>
                        <a:rPr lang="id-ID" sz="2000" dirty="0">
                          <a:effectLst/>
                        </a:rPr>
                        <a:t>Validasi berkas lamaran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DaunPenh" panose="01010101010101010101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31</a:t>
                      </a:r>
                      <a:r>
                        <a:rPr lang="id-ID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Maret</a:t>
                      </a:r>
                      <a:r>
                        <a:rPr lang="en-US" sz="2000" dirty="0">
                          <a:effectLst/>
                        </a:rPr>
                        <a:t> 2021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DaunPenh" panose="01010101010101010101" pitchFamily="2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34153405"/>
                  </a:ext>
                </a:extLst>
              </a:tr>
              <a:tr h="40723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4. Test TOEFL (</a:t>
                      </a:r>
                      <a:r>
                        <a:rPr lang="en-US" sz="2000" dirty="0" err="1">
                          <a:effectLst/>
                        </a:rPr>
                        <a:t>bagi</a:t>
                      </a:r>
                      <a:r>
                        <a:rPr lang="en-US" sz="2000" dirty="0">
                          <a:effectLst/>
                        </a:rPr>
                        <a:t> yang </a:t>
                      </a:r>
                      <a:r>
                        <a:rPr lang="en-US" sz="2000" dirty="0" err="1">
                          <a:effectLst/>
                        </a:rPr>
                        <a:t>belum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memiliki</a:t>
                      </a:r>
                      <a:r>
                        <a:rPr lang="en-US" sz="2000" dirty="0">
                          <a:effectLst/>
                        </a:rPr>
                        <a:t>)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5. W</a:t>
                      </a:r>
                      <a:r>
                        <a:rPr lang="id-ID" sz="2000" dirty="0">
                          <a:effectLst/>
                        </a:rPr>
                        <a:t>awancara </a:t>
                      </a:r>
                      <a:r>
                        <a:rPr lang="en-US" sz="2000" dirty="0">
                          <a:effectLst/>
                        </a:rPr>
                        <a:t>(</a:t>
                      </a:r>
                      <a:r>
                        <a:rPr lang="en-US" sz="2000" dirty="0" err="1">
                          <a:effectLst/>
                        </a:rPr>
                        <a:t>Umum</a:t>
                      </a:r>
                      <a:r>
                        <a:rPr lang="en-US" sz="2000" dirty="0">
                          <a:effectLst/>
                        </a:rPr>
                        <a:t> dan </a:t>
                      </a:r>
                      <a:r>
                        <a:rPr lang="en-US" sz="2000" dirty="0" err="1">
                          <a:effectLst/>
                        </a:rPr>
                        <a:t>Psikologi</a:t>
                      </a:r>
                      <a:r>
                        <a:rPr lang="en-US" sz="2000" dirty="0">
                          <a:effectLst/>
                        </a:rPr>
                        <a:t>) – O</a:t>
                      </a:r>
                      <a:r>
                        <a:rPr lang="id-ID" sz="2000" dirty="0">
                          <a:effectLst/>
                        </a:rPr>
                        <a:t>nline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DaunPenh" panose="01010101010101010101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1-2 April 2021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3</a:t>
                      </a:r>
                      <a:r>
                        <a:rPr lang="id-ID" sz="2000" dirty="0">
                          <a:effectLst/>
                        </a:rPr>
                        <a:t>-</a:t>
                      </a:r>
                      <a:r>
                        <a:rPr lang="en-US" sz="2000" dirty="0">
                          <a:effectLst/>
                        </a:rPr>
                        <a:t>6</a:t>
                      </a:r>
                      <a:r>
                        <a:rPr lang="id-ID" sz="2000" dirty="0">
                          <a:effectLst/>
                        </a:rPr>
                        <a:t> April 202</a:t>
                      </a:r>
                      <a:r>
                        <a:rPr lang="en-US" sz="2000" dirty="0">
                          <a:effectLst/>
                        </a:rPr>
                        <a:t>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DaunPenh" panose="01010101010101010101" pitchFamily="2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98424423"/>
                  </a:ext>
                </a:extLst>
              </a:tr>
              <a:tr h="36014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6. </a:t>
                      </a:r>
                      <a:r>
                        <a:rPr lang="id-ID" sz="2000" dirty="0">
                          <a:effectLst/>
                        </a:rPr>
                        <a:t>Pengumuman lulus seleksi Undiksha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DaunPenh" panose="01010101010101010101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dirty="0">
                          <a:effectLst/>
                        </a:rPr>
                        <a:t>1</a:t>
                      </a:r>
                      <a:r>
                        <a:rPr lang="en-US" sz="2000" dirty="0">
                          <a:effectLst/>
                        </a:rPr>
                        <a:t>0</a:t>
                      </a:r>
                      <a:r>
                        <a:rPr lang="id-ID" sz="2000" dirty="0">
                          <a:effectLst/>
                        </a:rPr>
                        <a:t> April 202</a:t>
                      </a:r>
                      <a:r>
                        <a:rPr lang="en-US" sz="2000" dirty="0">
                          <a:effectLst/>
                        </a:rPr>
                        <a:t>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DaunPenh" panose="01010101010101010101" pitchFamily="2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65957624"/>
                  </a:ext>
                </a:extLst>
              </a:tr>
              <a:tr h="7369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7. </a:t>
                      </a:r>
                      <a:r>
                        <a:rPr lang="id-ID" sz="2000" dirty="0">
                          <a:effectLst/>
                        </a:rPr>
                        <a:t>Pengurusan berkas kelengkapan lamaran ke MCUT Taiwan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DaunPenh" panose="01010101010101010101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dirty="0">
                          <a:effectLst/>
                        </a:rPr>
                        <a:t>1</a:t>
                      </a:r>
                      <a:r>
                        <a:rPr lang="en-US" sz="2000" dirty="0">
                          <a:effectLst/>
                        </a:rPr>
                        <a:t>1</a:t>
                      </a:r>
                      <a:r>
                        <a:rPr lang="id-ID" sz="2000" dirty="0">
                          <a:effectLst/>
                        </a:rPr>
                        <a:t>-2</a:t>
                      </a:r>
                      <a:r>
                        <a:rPr lang="en-US" sz="2000" dirty="0">
                          <a:effectLst/>
                        </a:rPr>
                        <a:t>5</a:t>
                      </a:r>
                      <a:r>
                        <a:rPr lang="id-ID" sz="2000" dirty="0">
                          <a:effectLst/>
                        </a:rPr>
                        <a:t> April 202</a:t>
                      </a:r>
                      <a:r>
                        <a:rPr lang="en-US" sz="2000" dirty="0">
                          <a:effectLst/>
                        </a:rPr>
                        <a:t>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DaunPenh" panose="01010101010101010101" pitchFamily="2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9301174"/>
                  </a:ext>
                </a:extLst>
              </a:tr>
              <a:tr h="41950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8. </a:t>
                      </a:r>
                      <a:r>
                        <a:rPr lang="id-ID" sz="2000" dirty="0">
                          <a:effectLst/>
                        </a:rPr>
                        <a:t>Batas akhir pengiriman lamaran ke MCUT Taiwan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DaunPenh" panose="01010101010101010101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dirty="0">
                          <a:effectLst/>
                        </a:rPr>
                        <a:t>30 April 202</a:t>
                      </a:r>
                      <a:r>
                        <a:rPr lang="en-US" sz="2000" dirty="0">
                          <a:effectLst/>
                        </a:rPr>
                        <a:t>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DaunPenh" panose="01010101010101010101" pitchFamily="2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39001792"/>
                  </a:ext>
                </a:extLst>
              </a:tr>
              <a:tr h="7369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9. </a:t>
                      </a:r>
                      <a:r>
                        <a:rPr lang="id-ID" sz="2000" dirty="0">
                          <a:effectLst/>
                        </a:rPr>
                        <a:t>Seleksi oleh MCUT Taiwan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DaunPenh" panose="01010101010101010101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dirty="0">
                          <a:effectLst/>
                        </a:rPr>
                        <a:t>Dilanjutkan oleh MCU</a:t>
                      </a:r>
                      <a:r>
                        <a:rPr lang="en-US" sz="2000" dirty="0">
                          <a:effectLst/>
                        </a:rPr>
                        <a:t>T</a:t>
                      </a:r>
                      <a:r>
                        <a:rPr lang="id-ID" sz="2000" dirty="0">
                          <a:effectLst/>
                        </a:rPr>
                        <a:t> Taiwan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DaunPenh" panose="01010101010101010101" pitchFamily="2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358148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4347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FB918-E070-47D6-9F62-A2536C8403E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Skema Program Fast Track 3+2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0D1C75-A563-4F1B-962C-7951D62EF8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Program 3+2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adalah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program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terusan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jenjang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Sarjana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selama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3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tahun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di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Undiksha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dan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langsung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melanjutkan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jenjang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Master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selama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tahun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di MCUT Taiwan. </a:t>
            </a:r>
          </a:p>
          <a:p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Untuk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rencana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intake semester Fall 2021 (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sekitar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September 2021) di MCUT Taiwan, program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ini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ditawarkan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untuk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mahasiswa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Undiksha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saat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ini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sedang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berada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di Semester 6 (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angkatan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2018). </a:t>
            </a:r>
          </a:p>
          <a:p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Bagi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mahasiswa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Undiksha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dinyatakan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lulus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seleksi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akan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menempuh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semester 7-8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termasuk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menyelesaikan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skripsi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Sarjana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di MCUT Taiwan (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tetap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dengan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pembimbing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gabungan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joint supervision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dari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Undiksha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dengan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beasiswa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dari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MCUT Taiwan. </a:t>
            </a: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Dan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diharapkan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skripsi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S1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bisa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diselesaikan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di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akhir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semester 7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selama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di Taiwan. </a:t>
            </a:r>
          </a:p>
          <a:p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Untuk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semester 9-10 di MCUT Taiwan,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akan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dilakukan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kembali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evaluasi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dan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validasi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akademis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semester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sebelumnya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untuk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melanjutkan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perkuliahan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jenjang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Master.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908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D672AE-C605-46A1-8FAC-C7FFC45BDE0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Sponsorship Covered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FF1DAD-7C58-4943-81A7-305D776B29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 Year at MCUT Taiwan</a:t>
            </a:r>
          </a:p>
          <a:p>
            <a:pPr lvl="1"/>
            <a:r>
              <a:rPr lang="en-US" dirty="0"/>
              <a:t>Tuition free of charge (exchange student identity)</a:t>
            </a:r>
          </a:p>
          <a:p>
            <a:pPr lvl="1"/>
            <a:r>
              <a:rPr lang="en-US" dirty="0"/>
              <a:t>Subsidy for food (3 meals per weekday)</a:t>
            </a:r>
          </a:p>
          <a:p>
            <a:pPr lvl="1"/>
            <a:r>
              <a:rPr lang="en-US" dirty="0" err="1"/>
              <a:t>Accomodation</a:t>
            </a:r>
            <a:endParaRPr lang="en-US" dirty="0"/>
          </a:p>
          <a:p>
            <a:r>
              <a:rPr lang="en-US" dirty="0"/>
              <a:t>Second Year at MCUT Taiwan</a:t>
            </a:r>
          </a:p>
          <a:p>
            <a:pPr lvl="1"/>
            <a:r>
              <a:rPr lang="en-US" dirty="0"/>
              <a:t>Full or half scholarships-tuition waiver and housing subsidy (depending on the first year performance)</a:t>
            </a:r>
          </a:p>
          <a:p>
            <a:pPr lvl="1"/>
            <a:r>
              <a:rPr lang="en-US" dirty="0"/>
              <a:t>Monthly stipend approx. NTD 6000 (depending on advisors)</a:t>
            </a:r>
          </a:p>
        </p:txBody>
      </p:sp>
    </p:spTree>
    <p:extLst>
      <p:ext uri="{BB962C8B-B14F-4D97-AF65-F5344CB8AC3E}">
        <p14:creationId xmlns:p14="http://schemas.microsoft.com/office/powerpoint/2010/main" val="1226117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8CC948-0553-4A8D-98A9-F8728CF0FAA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lang="en-US" sz="44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Program </a:t>
            </a:r>
            <a:r>
              <a:rPr lang="en-US" sz="4400" dirty="0" err="1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studi</a:t>
            </a:r>
            <a:r>
              <a:rPr lang="en-US" sz="44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 Master yang </a:t>
            </a:r>
            <a:r>
              <a:rPr lang="en-US" sz="4400" dirty="0" err="1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ditawarkan</a:t>
            </a:r>
            <a:r>
              <a:rPr lang="en-US" sz="44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 di MCUT Taiwan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DD6D00-4C3F-49E2-B15E-00DE2FB2CC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Electronic Engineering		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Electrical Engineering:</a:t>
            </a:r>
          </a:p>
          <a:p>
            <a:pPr marL="800100" lvl="1" indent="-342900"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en-US" sz="1100" dirty="0"/>
              <a:t>Green Energy Group</a:t>
            </a:r>
          </a:p>
          <a:p>
            <a:pPr marL="800100" lvl="1" indent="-342900"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en-US" sz="1100" dirty="0"/>
              <a:t>Smart Communication Group</a:t>
            </a:r>
          </a:p>
          <a:p>
            <a:pPr marL="800100" lvl="1" indent="-342900"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en-US" sz="1100" dirty="0"/>
              <a:t>Smart Control Group 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	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Materials Engineering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Chemical Engineering:</a:t>
            </a:r>
          </a:p>
          <a:p>
            <a:pPr marL="800100" lvl="1" indent="-342900"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en-US" sz="1100" dirty="0"/>
              <a:t>Biochemical Engineering</a:t>
            </a:r>
          </a:p>
          <a:p>
            <a:pPr marL="800100" lvl="1" indent="-342900"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en-US" sz="1100" dirty="0"/>
              <a:t>Chemical Engineering</a:t>
            </a:r>
            <a:endParaRPr lang="en-US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Mechanical Engineering</a:t>
            </a:r>
          </a:p>
          <a:p>
            <a:pPr marL="800100" lvl="1" indent="-342900"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en-US" sz="1100" dirty="0"/>
              <a:t>Electro-Mechanical Control Group</a:t>
            </a:r>
          </a:p>
          <a:p>
            <a:pPr marL="800100" lvl="1" indent="-342900"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en-US" sz="1100" dirty="0"/>
              <a:t>Precision Machine Group </a:t>
            </a:r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Business and Management (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iMBA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Visual Communication Design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-"/>
            </a:pPr>
            <a:endParaRPr lang="en-US" sz="1800" dirty="0">
              <a:latin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-"/>
            </a:pPr>
            <a:endParaRPr lang="en-US" sz="1800" dirty="0">
              <a:latin typeface="Times New Roman" panose="02020603050405020304" pitchFamily="18" charset="0"/>
            </a:endParaRPr>
          </a:p>
          <a:p>
            <a:pPr marL="0" marR="0" lv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Download Files of course list :</a:t>
            </a:r>
            <a:r>
              <a:rPr lang="en-US" sz="1800" dirty="0">
                <a:latin typeface="Times New Roman" panose="02020603050405020304" pitchFamily="18" charset="0"/>
              </a:rPr>
              <a:t> ________________________</a:t>
            </a:r>
          </a:p>
          <a:p>
            <a:pPr marL="0" marR="0" lv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/>
              <a:t>https://drive.google.com/file/d/1vM9b4gnV5Uv99fao1uhGMID2vI6hqH1U/view?usp=sharing</a:t>
            </a:r>
          </a:p>
        </p:txBody>
      </p:sp>
    </p:spTree>
    <p:extLst>
      <p:ext uri="{BB962C8B-B14F-4D97-AF65-F5344CB8AC3E}">
        <p14:creationId xmlns:p14="http://schemas.microsoft.com/office/powerpoint/2010/main" val="1610253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BC4C1-16E8-4BAA-B8A0-E351B379C65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lang="en-US" sz="44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Program </a:t>
            </a:r>
            <a:r>
              <a:rPr lang="en-US" sz="4400" dirty="0" err="1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studi</a:t>
            </a:r>
            <a:r>
              <a:rPr lang="en-US" sz="44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 S1 di </a:t>
            </a:r>
            <a:r>
              <a:rPr lang="en-US" sz="4400" dirty="0" err="1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Undiksha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5103F3-44ED-4E85-B23F-B9C546B9CE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marR="0" lv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FMIPA :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Chemistry (and Education)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Biology (and Education) 				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Mathematics (and Education)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Physics (and Education)</a:t>
            </a:r>
          </a:p>
          <a:p>
            <a:pPr marL="0" marR="0" lv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lv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FTK : 			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Computer Sciences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Informatics Engineering Education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Electrical Engineering Education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Mechanical Engineering Education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en-US" sz="1800" dirty="0">
                <a:latin typeface="Times New Roman" panose="02020603050405020304" pitchFamily="18" charset="0"/>
                <a:ea typeface="Calibri" panose="020F0502020204030204" pitchFamily="34" charset="0"/>
              </a:rPr>
              <a:t>Information System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-"/>
            </a:pPr>
            <a:endParaRPr lang="en-US" sz="1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lv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FE :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Accounting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Management</a:t>
            </a:r>
          </a:p>
          <a:p>
            <a:pPr marL="0" marR="0" lv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FIP :			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Education Technology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828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22831-35DA-45C3-AC61-2B2295525C9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Persyaratan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Umum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A0437B-730C-4294-8D7A-5D1B0E4D66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id-ID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DaunPenh" panose="01010101010101010101" pitchFamily="2" charset="0"/>
              </a:rPr>
              <a:t>Mahasiswa aktif program S1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DaunPenh" panose="01010101010101010101" pitchFamily="2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DaunPenh" panose="01010101010101010101" pitchFamily="2" charset="0"/>
              </a:rPr>
              <a:t>di semester 6 (angkatan 201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DaunPenh" panose="01010101010101010101" pitchFamily="2" charset="0"/>
              </a:rPr>
              <a:t>8</a:t>
            </a:r>
            <a:r>
              <a:rPr lang="id-ID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DaunPenh" panose="01010101010101010101" pitchFamily="2" charset="0"/>
              </a:rPr>
              <a:t>)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DaunPenh" panose="01010101010101010101" pitchFamily="2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id-ID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DaunPenh" panose="01010101010101010101" pitchFamily="2" charset="0"/>
              </a:rPr>
              <a:t>Telah dan akan menyelesaikan (lulus) seluruh Mata Kuliah Tahun 1-3 di Prodi masing-masing pada akhir Semester Genap 20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DaunPenh" panose="01010101010101010101" pitchFamily="2" charset="0"/>
              </a:rPr>
              <a:t>20</a:t>
            </a:r>
            <a:r>
              <a:rPr lang="id-ID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DaunPenh" panose="01010101010101010101" pitchFamily="2" charset="0"/>
              </a:rPr>
              <a:t>/202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DaunPenh" panose="01010101010101010101" pitchFamily="2" charset="0"/>
              </a:rPr>
              <a:t>1</a:t>
            </a:r>
            <a:r>
              <a:rPr lang="id-ID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DaunPenh" panose="01010101010101010101" pitchFamily="2" charset="0"/>
              </a:rPr>
              <a:t> ini.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DaunPenh" panose="01010101010101010101" pitchFamily="2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id-ID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DaunPenh" panose="01010101010101010101" pitchFamily="2" charset="0"/>
              </a:rPr>
              <a:t>IPK Minimal 3.0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DaunPenh" panose="01010101010101010101" pitchFamily="2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id-ID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Memiliki kemampuan bahasa Inggris yang baik.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7831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D5E0CA-3A13-4AAB-8E1F-5140348C790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Berkas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Lamaran</a:t>
            </a:r>
            <a:r>
              <a:rPr lang="en-US" dirty="0">
                <a:solidFill>
                  <a:schemeClr val="bg1"/>
                </a:solidFill>
              </a:rPr>
              <a:t> – 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 err="1">
                <a:solidFill>
                  <a:schemeClr val="bg1"/>
                </a:solidFill>
              </a:rPr>
              <a:t>Seleksi</a:t>
            </a:r>
            <a:r>
              <a:rPr lang="en-US" dirty="0">
                <a:solidFill>
                  <a:schemeClr val="bg1"/>
                </a:solidFill>
              </a:rPr>
              <a:t> Tingkat </a:t>
            </a:r>
            <a:r>
              <a:rPr lang="en-US" dirty="0" err="1">
                <a:solidFill>
                  <a:schemeClr val="bg1"/>
                </a:solidFill>
              </a:rPr>
              <a:t>Undiksha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7C086-21FF-4098-BA36-AA1615FE5C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id-ID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DaunPenh" panose="01010101010101010101" pitchFamily="2" charset="0"/>
              </a:rPr>
              <a:t>CV 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DaunPenh" panose="01010101010101010101" pitchFamily="2" charset="0"/>
              </a:rPr>
              <a:t>(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DaunPenh" panose="01010101010101010101" pitchFamily="2" charset="0"/>
              </a:rPr>
              <a:t>dalam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DaunPenh" panose="01010101010101010101" pitchFamily="2" charset="0"/>
              </a:rPr>
              <a:t> Bahasa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DaunPenh" panose="01010101010101010101" pitchFamily="2" charset="0"/>
              </a:rPr>
              <a:t>Inggris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DaunPenh" panose="01010101010101010101" pitchFamily="2" charset="0"/>
              </a:rPr>
              <a:t>) </a:t>
            </a:r>
            <a:r>
              <a:rPr lang="id-ID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DaunPenh" panose="01010101010101010101" pitchFamily="2" charset="0"/>
              </a:rPr>
              <a:t>(sertakan No HP dan email, lengkapi dengan data prestasi dan publikasi jika ada)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DaunPenh" panose="01010101010101010101" pitchFamily="2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id-ID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DaunPenh" panose="01010101010101010101" pitchFamily="2" charset="0"/>
              </a:rPr>
              <a:t>Transkrip Nilai (KDN)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DaunPenh" panose="01010101010101010101" pitchFamily="2" charset="0"/>
              </a:rPr>
              <a:t> –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DaunPenh" panose="01010101010101010101" pitchFamily="2" charset="0"/>
              </a:rPr>
              <a:t>Sertakan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DaunPenh" panose="01010101010101010101" pitchFamily="2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DaunPenh" panose="01010101010101010101" pitchFamily="2" charset="0"/>
              </a:rPr>
              <a:t>terjemahan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DaunPenh" panose="01010101010101010101" pitchFamily="2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DaunPenh" panose="01010101010101010101" pitchFamily="2" charset="0"/>
              </a:rPr>
              <a:t>nama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DaunPenh" panose="01010101010101010101" pitchFamily="2" charset="0"/>
              </a:rPr>
              <a:t> MK (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DaunPenh" panose="01010101010101010101" pitchFamily="2" charset="0"/>
              </a:rPr>
              <a:t>dari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DaunPenh" panose="01010101010101010101" pitchFamily="2" charset="0"/>
              </a:rPr>
              <a:t> SIAK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DaunPenh" panose="01010101010101010101" pitchFamily="2" charset="0"/>
              </a:rPr>
              <a:t>jika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DaunPenh" panose="01010101010101010101" pitchFamily="2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DaunPenh" panose="01010101010101010101" pitchFamily="2" charset="0"/>
              </a:rPr>
              <a:t>ada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DaunPenh" panose="01010101010101010101" pitchFamily="2" charset="0"/>
              </a:rPr>
              <a:t>)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DaunPenh" panose="01010101010101010101" pitchFamily="2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id-ID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DaunPenh" panose="01010101010101010101" pitchFamily="2" charset="0"/>
              </a:rPr>
              <a:t>Surat Keterangan Aktif 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DaunPenh" panose="01010101010101010101" pitchFamily="2" charset="0"/>
              </a:rPr>
              <a:t>(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DaunPenh" panose="01010101010101010101" pitchFamily="2" charset="0"/>
              </a:rPr>
              <a:t>dalam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DaunPenh" panose="01010101010101010101" pitchFamily="2" charset="0"/>
              </a:rPr>
              <a:t> Bahasa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DaunPenh" panose="01010101010101010101" pitchFamily="2" charset="0"/>
              </a:rPr>
              <a:t>Inggris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DaunPenh" panose="01010101010101010101" pitchFamily="2" charset="0"/>
              </a:rPr>
              <a:t>) </a:t>
            </a:r>
            <a:r>
              <a:rPr lang="id-ID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DaunPenh" panose="01010101010101010101" pitchFamily="2" charset="0"/>
              </a:rPr>
              <a:t>sebagai Mahasiswa semester 6 di Undiskha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DaunPenh" panose="01010101010101010101" pitchFamily="2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id-ID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DaunPenh" panose="01010101010101010101" pitchFamily="2" charset="0"/>
              </a:rPr>
              <a:t>Copy KTM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DaunPenh" panose="01010101010101010101" pitchFamily="2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id-ID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DaunPenh" panose="01010101010101010101" pitchFamily="2" charset="0"/>
              </a:rPr>
              <a:t>Jika sudah ada, Bukti kemampuan Bahasa Inggris (TOEFL / Sertifikat Kursus)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DaunPenh" panose="01010101010101010101" pitchFamily="2" charset="0"/>
            </a:endParaRPr>
          </a:p>
          <a:p>
            <a:pPr marL="457200" lvl="1" indent="0"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id-ID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DaunPenh" panose="01010101010101010101" pitchFamily="2" charset="0"/>
              </a:rPr>
              <a:t>(Skor minimal tidak kami cantumkan dulu karena akan ada seleksi wawancara Bahasa Inggris dan tes 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DaunPenh" panose="01010101010101010101" pitchFamily="2" charset="0"/>
              </a:rPr>
              <a:t>TOEFL</a:t>
            </a:r>
            <a:r>
              <a:rPr lang="id-ID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DaunPenh" panose="01010101010101010101" pitchFamily="2" charset="0"/>
              </a:rPr>
              <a:t> dari Undiksha)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DaunPenh" panose="01010101010101010101" pitchFamily="2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id-ID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DaunPenh" panose="01010101010101010101" pitchFamily="2" charset="0"/>
              </a:rPr>
              <a:t>Surat Rekomendasi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DaunPenh" panose="01010101010101010101" pitchFamily="2" charset="0"/>
              </a:rPr>
              <a:t>dalam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DaunPenh" panose="01010101010101010101" pitchFamily="2" charset="0"/>
              </a:rPr>
              <a:t> Bahasa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DaunPenh" panose="01010101010101010101" pitchFamily="2" charset="0"/>
              </a:rPr>
              <a:t>Inggris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DaunPenh" panose="01010101010101010101" pitchFamily="2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DaunPenh" panose="01010101010101010101" pitchFamily="2" charset="0"/>
              </a:rPr>
              <a:t>(1 dari Kajur, 1 dari dosen calon Pembimbing Skripsi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DaunPenh" panose="01010101010101010101" pitchFamily="2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DaunPenh" panose="01010101010101010101" pitchFamily="2" charset="0"/>
              </a:rPr>
              <a:t>jika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DaunPenh" panose="01010101010101010101" pitchFamily="2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DaunPenh" panose="01010101010101010101" pitchFamily="2" charset="0"/>
              </a:rPr>
              <a:t>mungkin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DaunPenh" panose="01010101010101010101" pitchFamily="2" charset="0"/>
              </a:rPr>
              <a:t>, </a:t>
            </a:r>
            <a:r>
              <a:rPr lang="en-US" sz="1800" i="1" dirty="0">
                <a:effectLst/>
                <a:latin typeface="Times New Roman" panose="02020603050405020304" pitchFamily="18" charset="0"/>
              </a:rPr>
              <a:t>Professor</a:t>
            </a:r>
            <a:r>
              <a:rPr lang="id-ID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DaunPenh" panose="01010101010101010101" pitchFamily="2" charset="0"/>
              </a:rPr>
              <a:t>)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DaunPenh" panose="01010101010101010101" pitchFamily="2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id-ID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DaunPenh" panose="01010101010101010101" pitchFamily="2" charset="0"/>
              </a:rPr>
              <a:t>Copy KTP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DaunPenh" panose="01010101010101010101" pitchFamily="2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id-ID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DaunPenh" panose="01010101010101010101" pitchFamily="2" charset="0"/>
              </a:rPr>
              <a:t>Copy Akta kelahiran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DaunPenh" panose="01010101010101010101" pitchFamily="2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id-ID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DaunPenh" panose="01010101010101010101" pitchFamily="2" charset="0"/>
              </a:rPr>
              <a:t>Jika sudah ada, Copy Passport.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DaunPenh" panose="01010101010101010101" pitchFamily="2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id-ID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DaunPenh" panose="01010101010101010101" pitchFamily="2" charset="0"/>
              </a:rPr>
              <a:t>2 buah Pas Foto berwarna ukuran 3x4 model formal Visa (</a:t>
            </a:r>
            <a:r>
              <a:rPr lang="id-ID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DaunPenh" panose="01010101010101010101" pitchFamily="2" charset="0"/>
              </a:rPr>
              <a:t>Headshot Photo</a:t>
            </a:r>
            <a:r>
              <a:rPr lang="id-ID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DaunPenh" panose="01010101010101010101" pitchFamily="2" charset="0"/>
              </a:rPr>
              <a:t>)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DaunPenh" panose="01010101010101010101" pitchFamily="2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id-ID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DaunPenh" panose="01010101010101010101" pitchFamily="2" charset="0"/>
              </a:rPr>
              <a:t>Motivation Letter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DaunPenh" panose="01010101010101010101" pitchFamily="2" charset="0"/>
              </a:rPr>
              <a:t>- </a:t>
            </a:r>
            <a:r>
              <a:rPr lang="en-US" sz="1800" i="1" kern="100" dirty="0">
                <a:effectLst/>
                <a:latin typeface="Times New Roman" panose="02020603050405020304" pitchFamily="18" charset="0"/>
                <a:ea typeface="DFKai-SB"/>
              </a:rPr>
              <a:t>Reason for Application </a:t>
            </a:r>
            <a:r>
              <a:rPr lang="id-ID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DaunPenh" panose="01010101010101010101" pitchFamily="2" charset="0"/>
              </a:rPr>
              <a:t>and Study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DaunPenh" panose="01010101010101010101" pitchFamily="2" charset="0"/>
              </a:rPr>
              <a:t>Plan with Research Topic </a:t>
            </a:r>
            <a:r>
              <a:rPr lang="id-ID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DaunPenh" panose="01010101010101010101" pitchFamily="2" charset="0"/>
              </a:rPr>
              <a:t>(dalam bahasa Inggris 500 kata)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DaunPenh" panose="01010101010101010101" pitchFamily="2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id-ID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MCUT Application Form of International Students</a:t>
            </a:r>
            <a:r>
              <a:rPr lang="id-ID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id-ID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Form ini baru akan diisi jika sudah dinyatakan lulus dari seleksi Undiksha</a:t>
            </a:r>
            <a:r>
              <a:rPr lang="id-ID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730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40C0E4-F7C1-487D-BD25-4ECC389EF40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Pengiriman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Lamaran</a:t>
            </a:r>
            <a:r>
              <a:rPr lang="en-US" dirty="0">
                <a:solidFill>
                  <a:schemeClr val="bg1"/>
                </a:solidFill>
              </a:rPr>
              <a:t> – 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 err="1">
                <a:solidFill>
                  <a:schemeClr val="bg1"/>
                </a:solidFill>
              </a:rPr>
              <a:t>Seleksi</a:t>
            </a:r>
            <a:r>
              <a:rPr lang="en-US" dirty="0">
                <a:solidFill>
                  <a:schemeClr val="bg1"/>
                </a:solidFill>
              </a:rPr>
              <a:t> Tingkat </a:t>
            </a:r>
            <a:r>
              <a:rPr lang="en-US" dirty="0" err="1">
                <a:solidFill>
                  <a:schemeClr val="bg1"/>
                </a:solidFill>
              </a:rPr>
              <a:t>Undiksha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F64EA8-C2BA-4DC7-9F99-79087A18BE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Seluruh berkas lamaran dikirimkan dalam format PDF, melalui email ke : 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r>
              <a:rPr lang="id-ID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epala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Badan Kerjasama dan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Kehumasan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(BKK)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Undiksha</a:t>
            </a:r>
            <a:r>
              <a:rPr lang="id-ID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r>
              <a:rPr lang="id-ID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Bapak Made Windu Antara Kesiman, S.T., M.Sc, Ph.D 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r>
              <a:rPr lang="id-ID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email : </a:t>
            </a:r>
            <a:r>
              <a:rPr lang="id-ID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antara.kesiman@undiksha.ac.id</a:t>
            </a:r>
            <a:r>
              <a:rPr lang="id-ID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paling lambat tanggal </a:t>
            </a:r>
            <a:r>
              <a:rPr lang="en-US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30</a:t>
            </a:r>
            <a:r>
              <a:rPr lang="id-ID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Maret</a:t>
            </a:r>
            <a:r>
              <a:rPr lang="id-ID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202</a:t>
            </a:r>
            <a:r>
              <a:rPr lang="en-US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</a:t>
            </a:r>
            <a:r>
              <a:rPr lang="id-ID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55184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E7306-66AB-416F-919B-DE477C51149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Pengiriman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Lamaran</a:t>
            </a:r>
            <a:r>
              <a:rPr lang="en-US" dirty="0">
                <a:solidFill>
                  <a:schemeClr val="bg1"/>
                </a:solidFill>
              </a:rPr>
              <a:t> – 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 err="1">
                <a:solidFill>
                  <a:schemeClr val="bg1"/>
                </a:solidFill>
              </a:rPr>
              <a:t>Seleksi</a:t>
            </a:r>
            <a:r>
              <a:rPr lang="en-US" dirty="0">
                <a:solidFill>
                  <a:schemeClr val="bg1"/>
                </a:solidFill>
              </a:rPr>
              <a:t> Tingkat MCUT Taiwan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5C22C2-AAA0-4E05-B75D-DF258E70BF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effectLst/>
                <a:latin typeface="Times New Roman" panose="02020603050405020304" pitchFamily="18" charset="0"/>
              </a:rPr>
              <a:t>The nomination (application) period of 3+2 program for 2021 Fall is from now to April 30th, 2021.</a:t>
            </a:r>
          </a:p>
          <a:p>
            <a:pPr marL="0" indent="0">
              <a:buNone/>
            </a:pPr>
            <a:endParaRPr lang="en-US" dirty="0">
              <a:effectLst/>
              <a:latin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en-US" dirty="0">
                <a:effectLst/>
                <a:latin typeface="Times New Roman" panose="02020603050405020304" pitchFamily="18" charset="0"/>
              </a:rPr>
              <a:t>MCUT application form of international students </a:t>
            </a:r>
          </a:p>
          <a:p>
            <a:pPr lvl="1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(COMPLETED BY COMPUTER NOT HANDWRITTEN)</a:t>
            </a:r>
            <a:r>
              <a:rPr lang="en-US" dirty="0">
                <a:effectLst/>
                <a:latin typeface="Times New Roman" panose="02020603050405020304" pitchFamily="18" charset="0"/>
              </a:rPr>
              <a:t> (Please refer to the attached file.) </a:t>
            </a:r>
            <a:endParaRPr lang="en-US" dirty="0">
              <a:effectLst/>
            </a:endParaRPr>
          </a:p>
          <a:p>
            <a:pPr>
              <a:buFont typeface="+mj-lt"/>
              <a:buAutoNum type="arabicPeriod"/>
            </a:pPr>
            <a:r>
              <a:rPr lang="en-US" dirty="0">
                <a:effectLst/>
                <a:latin typeface="Times New Roman" panose="02020603050405020304" pitchFamily="18" charset="0"/>
              </a:rPr>
              <a:t>Study plan, Research topic</a:t>
            </a:r>
            <a:endParaRPr lang="en-US" dirty="0">
              <a:effectLst/>
            </a:endParaRPr>
          </a:p>
          <a:p>
            <a:pPr>
              <a:buFont typeface="+mj-lt"/>
              <a:buAutoNum type="arabicPeriod"/>
            </a:pPr>
            <a:r>
              <a:rPr lang="en-US" dirty="0">
                <a:effectLst/>
                <a:latin typeface="Times New Roman" panose="02020603050405020304" pitchFamily="18" charset="0"/>
              </a:rPr>
              <a:t>Copy of passport</a:t>
            </a:r>
            <a:endParaRPr lang="en-US" dirty="0">
              <a:effectLst/>
            </a:endParaRPr>
          </a:p>
          <a:p>
            <a:pPr>
              <a:buFont typeface="+mj-lt"/>
              <a:buAutoNum type="arabicPeriod"/>
            </a:pPr>
            <a:r>
              <a:rPr lang="en-US" dirty="0">
                <a:effectLst/>
                <a:latin typeface="Times New Roman" panose="02020603050405020304" pitchFamily="18" charset="0"/>
              </a:rPr>
              <a:t>Transcript of records from the home university</a:t>
            </a:r>
            <a:endParaRPr lang="en-US" dirty="0">
              <a:effectLst/>
            </a:endParaRPr>
          </a:p>
          <a:p>
            <a:pPr>
              <a:buFont typeface="+mj-lt"/>
              <a:buAutoNum type="arabicPeriod"/>
            </a:pPr>
            <a:r>
              <a:rPr lang="en-US" dirty="0">
                <a:effectLst/>
                <a:latin typeface="Times New Roman" panose="02020603050405020304" pitchFamily="18" charset="0"/>
              </a:rPr>
              <a:t>Two Letters of Recommendation from the Professor of home university</a:t>
            </a:r>
            <a:endParaRPr lang="en-US" dirty="0">
              <a:effectLst/>
            </a:endParaRPr>
          </a:p>
          <a:p>
            <a:pPr>
              <a:buFont typeface="+mj-lt"/>
              <a:buAutoNum type="arabicPeriod"/>
            </a:pPr>
            <a:r>
              <a:rPr lang="en-US" dirty="0">
                <a:effectLst/>
                <a:latin typeface="Times New Roman" panose="02020603050405020304" pitchFamily="18" charset="0"/>
              </a:rPr>
              <a:t>Official certificate of enrollment of home university</a:t>
            </a:r>
            <a:endParaRPr lang="en-US" dirty="0">
              <a:effectLst/>
            </a:endParaRPr>
          </a:p>
          <a:p>
            <a:pPr marL="0" indent="0">
              <a:buNone/>
            </a:pPr>
            <a:endParaRPr lang="en-US" dirty="0"/>
          </a:p>
          <a:p>
            <a:pPr marL="76200" indent="0">
              <a:buNone/>
            </a:pPr>
            <a:r>
              <a:rPr lang="en-US" dirty="0">
                <a:effectLst/>
                <a:latin typeface="Wingdings" panose="05000000000000000000" pitchFamily="2" charset="2"/>
              </a:rPr>
              <a:t>ü</a:t>
            </a:r>
            <a:r>
              <a:rPr lang="en-US" sz="1800" dirty="0">
                <a:effectLst/>
                <a:latin typeface="Times New Roman" panose="02020603050405020304" pitchFamily="18" charset="0"/>
              </a:rPr>
              <a:t>      </a:t>
            </a:r>
            <a:r>
              <a:rPr lang="en-US" dirty="0">
                <a:effectLst/>
                <a:latin typeface="Times New Roman" panose="02020603050405020304" pitchFamily="18" charset="0"/>
              </a:rPr>
              <a:t>All of the document above (1 to 6) are required to combine to one PDF file.</a:t>
            </a:r>
            <a:endParaRPr lang="en-US" dirty="0">
              <a:effectLst/>
            </a:endParaRPr>
          </a:p>
          <a:p>
            <a:pPr marL="76200" indent="0">
              <a:buNone/>
            </a:pPr>
            <a:r>
              <a:rPr lang="en-US" dirty="0">
                <a:effectLst/>
                <a:latin typeface="Wingdings" panose="05000000000000000000" pitchFamily="2" charset="2"/>
              </a:rPr>
              <a:t>ü</a:t>
            </a:r>
            <a:r>
              <a:rPr lang="en-US" sz="1800" dirty="0">
                <a:effectLst/>
                <a:latin typeface="Times New Roman" panose="02020603050405020304" pitchFamily="18" charset="0"/>
              </a:rPr>
              <a:t>      </a:t>
            </a:r>
            <a:r>
              <a:rPr lang="en-US" dirty="0">
                <a:effectLst/>
                <a:latin typeface="Times New Roman" panose="02020603050405020304" pitchFamily="18" charset="0"/>
              </a:rPr>
              <a:t>Please note that we </a:t>
            </a:r>
            <a:r>
              <a:rPr lang="en-US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do not accept the email sent by students directly</a:t>
            </a:r>
            <a:r>
              <a:rPr lang="en-US" dirty="0">
                <a:effectLst/>
                <a:latin typeface="Times New Roman" panose="02020603050405020304" pitchFamily="18" charset="0"/>
              </a:rPr>
              <a:t>. </a:t>
            </a:r>
          </a:p>
          <a:p>
            <a:pPr marL="533400" indent="-457200">
              <a:buFont typeface="Wingdings" panose="05000000000000000000" pitchFamily="2" charset="2"/>
              <a:buChar char="ü"/>
            </a:pPr>
            <a:r>
              <a:rPr lang="en-US" dirty="0">
                <a:effectLst/>
                <a:latin typeface="Times New Roman" panose="02020603050405020304" pitchFamily="18" charset="0"/>
              </a:rPr>
              <a:t>All of the documents need to send by the coordinator of home University. </a:t>
            </a:r>
            <a:endParaRPr lang="en-US" dirty="0"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5507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923</Words>
  <Application>Microsoft Office PowerPoint</Application>
  <PresentationFormat>Widescreen</PresentationFormat>
  <Paragraphs>115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Wingdings</vt:lpstr>
      <vt:lpstr>Office Theme</vt:lpstr>
      <vt:lpstr>Sosialisasi Fast Track Program 3+2 Bachelor to Master Degree 2021 antara Universitas Pendidikan Ganesha dan Ming Chi University of Technology (MCUT) Taiwan</vt:lpstr>
      <vt:lpstr>Skema Program Fast Track 3+2</vt:lpstr>
      <vt:lpstr>Sponsorship Covered</vt:lpstr>
      <vt:lpstr>Program studi Master yang ditawarkan di MCUT Taiwan</vt:lpstr>
      <vt:lpstr>Program studi S1 di Undiksha</vt:lpstr>
      <vt:lpstr>Persyaratan Umum</vt:lpstr>
      <vt:lpstr>Berkas Lamaran –  Seleksi Tingkat Undiksha</vt:lpstr>
      <vt:lpstr>Pengiriman Lamaran –  Seleksi Tingkat Undiksha</vt:lpstr>
      <vt:lpstr>Pengiriman Lamaran –  Seleksi Tingkat MCUT Taiwan</vt:lpstr>
      <vt:lpstr>Jadwal Seleksi Undiksha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Sosialisasi Fast Track Program 3+2 Bachelor to Master Degree 2021 antara Universitas Pendidikan Ganesha dan Ming Chi University of Technology (MCUT) Taiwan</dc:title>
  <dc:creator>User</dc:creator>
  <cp:lastModifiedBy>User</cp:lastModifiedBy>
  <cp:revision>44</cp:revision>
  <dcterms:created xsi:type="dcterms:W3CDTF">2021-03-09T00:40:08Z</dcterms:created>
  <dcterms:modified xsi:type="dcterms:W3CDTF">2021-03-10T01:21:33Z</dcterms:modified>
</cp:coreProperties>
</file>